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69" r:id="rId3"/>
    <p:sldId id="377" r:id="rId4"/>
    <p:sldId id="378" r:id="rId5"/>
    <p:sldId id="359" r:id="rId6"/>
    <p:sldId id="373" r:id="rId7"/>
    <p:sldId id="379" r:id="rId8"/>
    <p:sldId id="358" r:id="rId9"/>
    <p:sldId id="380" r:id="rId10"/>
    <p:sldId id="370" r:id="rId11"/>
    <p:sldId id="372" r:id="rId12"/>
    <p:sldId id="375" r:id="rId13"/>
    <p:sldId id="376" r:id="rId14"/>
    <p:sldId id="360" r:id="rId15"/>
    <p:sldId id="363" r:id="rId16"/>
    <p:sldId id="364" r:id="rId17"/>
    <p:sldId id="365" r:id="rId18"/>
    <p:sldId id="366" r:id="rId19"/>
    <p:sldId id="368" r:id="rId20"/>
  </p:sldIdLst>
  <p:sldSz cx="9144000" cy="6858000" type="screen4x3"/>
  <p:notesSz cx="6797675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76D"/>
    <a:srgbClr val="BED62F"/>
    <a:srgbClr val="9BBB59"/>
    <a:srgbClr val="BFD630"/>
    <a:srgbClr val="BE8351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7" autoAdjust="0"/>
    <p:restoredTop sz="95468" autoAdjust="0"/>
  </p:normalViewPr>
  <p:slideViewPr>
    <p:cSldViewPr>
      <p:cViewPr varScale="1">
        <p:scale>
          <a:sx n="104" d="100"/>
          <a:sy n="104" d="100"/>
        </p:scale>
        <p:origin x="258" y="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6880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9E812-D76A-0E4C-80FD-F60B04B28613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2C040-1B11-9A44-9857-42880B2CA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8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We as digitally adept users are already trained to manipulate the spatial, temporal, and thematic attributes of databases such as </a:t>
            </a:r>
            <a:r>
              <a:rPr lang="en-US" sz="1800" b="0" i="0" u="none" strike="noStrike" baseline="0" dirty="0" err="1">
                <a:latin typeface="CMR10"/>
              </a:rPr>
              <a:t>AirBnB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GoogleMaps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UberEats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Glovo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Vagamundos</a:t>
            </a:r>
            <a:r>
              <a:rPr lang="en-US" sz="1800" b="0" i="0" u="none" strike="noStrike" baseline="0" dirty="0">
                <a:latin typeface="CMR1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42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CMR10"/>
              </a:rPr>
              <a:t>This is noticeably absent from our news media. To search, we are provided only keywords or general categories. We cannot see distributions of news incidents for a given timeframe, and rarely is there even a context map to situate the potentially nuanced contents of a particular news story.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CMR1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CMR10"/>
              </a:rPr>
              <a:t>I propose to create a proof of concept webapp that tackles this void.  The goal is to select a study area (Lisbon) and map the contents of news for a given study period, news source, and section (local). To do this, a suite of tools (input and manipulation) must be developed to investigate if this kind of product can provide additional citizen insight, stronger research resources, and/or official monitoring of an area to substantiate further development.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CMR1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CMR10"/>
              </a:rPr>
              <a:t>Because it is at a sub-city level, automatic extraction will likely not be appropriate to define location in many cases, and I anticipate that many areas will require custom definitions.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75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Incident</a:t>
            </a:r>
            <a:r>
              <a:rPr lang="pt-PT" dirty="0"/>
              <a:t> DB: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spatial</a:t>
            </a:r>
            <a:r>
              <a:rPr lang="pt-PT" dirty="0"/>
              <a:t> data </a:t>
            </a:r>
            <a:r>
              <a:rPr lang="pt-PT" dirty="0" err="1"/>
              <a:t>types</a:t>
            </a:r>
            <a:r>
              <a:rPr lang="pt-PT" dirty="0"/>
              <a:t> (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polygons</a:t>
            </a:r>
            <a:r>
              <a:rPr lang="pt-PT" dirty="0"/>
              <a:t>),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language</a:t>
            </a:r>
            <a:r>
              <a:rPr lang="pt-PT" dirty="0"/>
              <a:t> </a:t>
            </a:r>
            <a:r>
              <a:rPr lang="pt-PT" dirty="0" err="1"/>
              <a:t>options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Develop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test</a:t>
            </a:r>
            <a:r>
              <a:rPr lang="pt-PT" dirty="0"/>
              <a:t> </a:t>
            </a:r>
            <a:r>
              <a:rPr lang="pt-PT" i="1" dirty="0"/>
              <a:t>Input</a:t>
            </a:r>
            <a:r>
              <a:rPr lang="pt-PT" i="0" dirty="0"/>
              <a:t>, </a:t>
            </a:r>
            <a:r>
              <a:rPr lang="pt-PT" i="1" dirty="0" err="1"/>
              <a:t>Search</a:t>
            </a:r>
            <a:r>
              <a:rPr lang="pt-PT" i="0" dirty="0"/>
              <a:t>, </a:t>
            </a:r>
            <a:r>
              <a:rPr lang="pt-PT" i="1" dirty="0" err="1"/>
              <a:t>Context</a:t>
            </a:r>
            <a:r>
              <a:rPr lang="pt-PT" i="1" dirty="0"/>
              <a:t>,</a:t>
            </a:r>
            <a:r>
              <a:rPr lang="pt-PT" i="0" dirty="0"/>
              <a:t> </a:t>
            </a:r>
            <a:r>
              <a:rPr lang="pt-PT" i="0" dirty="0" err="1"/>
              <a:t>and</a:t>
            </a:r>
            <a:r>
              <a:rPr lang="pt-PT" i="0" dirty="0"/>
              <a:t> </a:t>
            </a:r>
            <a:r>
              <a:rPr lang="pt-PT" i="1" dirty="0"/>
              <a:t>Dashboard</a:t>
            </a:r>
            <a:r>
              <a:rPr lang="pt-PT" i="0" dirty="0"/>
              <a:t> </a:t>
            </a:r>
            <a:r>
              <a:rPr lang="pt-PT" i="0" dirty="0" err="1"/>
              <a:t>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6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5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2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2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2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8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607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045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645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687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8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09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623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991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019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929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93E7-A552-4B0B-971B-FB3098B7E772}" type="datetimeFigureOut">
              <a:rPr lang="pt-PT" smtClean="0"/>
              <a:t>25/07/2021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021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BED62F"/>
                </a:solidFill>
              </a:rPr>
              <a:t>Spatial News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58AE7B8-3CD7-42EB-82F4-07AFB1495683}"/>
              </a:ext>
            </a:extLst>
          </p:cNvPr>
          <p:cNvSpPr txBox="1">
            <a:spLocks/>
          </p:cNvSpPr>
          <p:nvPr/>
        </p:nvSpPr>
        <p:spPr>
          <a:xfrm>
            <a:off x="685800" y="29969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Localization of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incidents within a community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74AF995-48BB-4569-A0B4-F4300947C35F}"/>
              </a:ext>
            </a:extLst>
          </p:cNvPr>
          <p:cNvSpPr txBox="1">
            <a:spLocks/>
          </p:cNvSpPr>
          <p:nvPr/>
        </p:nvSpPr>
        <p:spPr>
          <a:xfrm>
            <a:off x="685800" y="46531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BED62F"/>
                </a:solidFill>
              </a:rPr>
              <a:t>Callie Wentling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Professor Marco Painho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4BC7BB0-3149-4623-ABA2-FC67247AEBF6}"/>
              </a:ext>
            </a:extLst>
          </p:cNvPr>
          <p:cNvSpPr txBox="1">
            <a:spLocks/>
          </p:cNvSpPr>
          <p:nvPr/>
        </p:nvSpPr>
        <p:spPr>
          <a:xfrm>
            <a:off x="1763688" y="116632"/>
            <a:ext cx="7272808" cy="61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i="1" dirty="0">
                <a:solidFill>
                  <a:schemeClr val="bg1"/>
                </a:solidFill>
              </a:rPr>
              <a:t>Data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27058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7544" y="908720"/>
            <a:ext cx="8676456" cy="5544615"/>
          </a:xfrm>
        </p:spPr>
        <p:txBody>
          <a:bodyPr numCol="2">
            <a:noAutofit/>
          </a:bodyPr>
          <a:lstStyle/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[1] Greg G. Brown and David V. Pullar. An evaluation of the use of points versus polygons in pub-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lic participation geographic information systems using quasi-experimental design and Monte Carlo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simulation. International Journal of Geographical Information Science, 26(2):231–246, 2012.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[2] OpenStreetMap.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[3] Jennifer Evans-Cowley and Justin Hollander. The new generation of public participation: Internet-based participation tools. Planning Practice and Research, 25(3):397–408, 2010.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[4] Eric Fisher. Making the most detailed tweet map ever, dec 2014.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[5] Fabio Parasecoli and Mateusz Halawa. Rethinking the global table. In May Rosenthal and Catherine Flood, editors, Food: Bigger than the plate, pages 80–89. Victoria and Albert Museum, London,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[6] Devanjan Bhattacharya and Marco Painho. Location intelligence for augmented smart cities integrating sensor web and spatial data infrastructure (SmaCiSENS). GISTAM 2018 - Proceedings of the 4th International Conference on Geographical Information Systems Theory, Applications and Management, 2018-March(Gistam):282–289, 2018.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[7] Tiago H Moreira De Oliveira and Marco Painho. Open Geospatial Data Contribution Towards Sentiment Analysis Within the Human Dimension of Smart Cities. In A Mobasheri, editor, Open Source Geospatial Science for Urban Sudies., pages 75–95. Springer International Publishing, 2021.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[8] Alexandria Digital Library Gazetteer — UCSB Library,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[9] The Denver Post,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10] Ben Shneiderman. The Eyes Have It: A Task by Data Type Taxonomy for Information Visualizations. Technical report, University of Maryland, College Park, jul 1996.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11] Jayna McQueen Baker, Gabriel Huddleston, and Erin Atwood. The Map as Object: Working Beyond Bounded Realities and Mapping for Social Change. Educational Research for Social Change, 8(1):13–152,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[12] ESRI. What is LocateXT.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[13] Michelle Rial. Am I overthinking this? Over-answers life’s questions in 101 charts. Chronicle Books, San Francisco, United Sates, aug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[14] Massey D. A Global Sense Of Place. Marxism Today, June(June):24–29, 1991.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[15] Sabine Witschas. Cross-border mapping-Geodata and Geonames. Technical report, 2004.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[16] Jerry Low. How to Host Your Own Website: Step-by-step Tutorial, sep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[17] Nader Afzalan, Thomas W. Sanchez, and Jennifer Evans-Cowley. Creating smarter cities: Considerations for selecting online participatory tools. Cities, 67(April):21–30, 2017.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[18] Greg G. Brown and David V. Pullar. An evaluation of the use of points versus polygons in pub-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lic participation geographic information systems using quasi-experimental design and Monte Carlo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simulation. International Journal of Geographical Information Science, 26(2):231–246, 2012.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[19] Ramiz Sami. Tools I recommend for building Geospatial Web Applications — by Ramiz Sami — The Startup — Medium, oct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[20] Reinout Kleinhans, Maarten Van Ham, and Jennifer Evans-Cowley. Using Social Media and Mo-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bile Technologies to Foster Engagement and Self-Organization in Participatory Urban Planning and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Neighbourhood Governance. Planning Practice and Research, 30(3):237–247, 2015.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[21] Karina Popova. Politicization of non-political events: A Geospatial Analysis of Twitter Content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During The 2014 FIFA World Cup. 2015.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[22] Cláudia Henriques, Pedro Marques Gomes, and Sı́lvia Marques Torres. OS MÉDIA NO PORTUGAL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CONTEMPORÂNEO: da ditadura à democ. Imprensa da Universidade de Coimbra, 35:19(2),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[23] Stig Hjarvard. The mediatization of culture and society. 2013.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[24] Ulrich Drepper, Jim Meyering, François Pinard, and Bruno Haible. GNU gettext tools, version 0.21.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Technical report, Free Software Foundation, Inc., jul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[25] Matt Makai. Deployment.</a:t>
            </a:r>
            <a:endParaRPr lang="en-US" sz="800" noProof="1">
              <a:solidFill>
                <a:srgbClr val="5C676D"/>
              </a:solidFill>
              <a:latin typeface="CMR9"/>
            </a:endParaRP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[28] Mark Fisher. Capitalist Realism: Is there no alternative? zero books,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[29] The Armed Conflict Location &amp; Event Data Project,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[30] PÚBLICO,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[31] Albert Acedo, Tiago Oliveira, Mijail Naranjo-Zolotov, and Marco Painho. Place and city: toward a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geography of engagement. Heliyon, 5(8):e02261,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[32] Artur Jorge Abreu Varanda. Project ”ORACULO”: Extracting events from news streams and mining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their spatiotemporal patterns to support UN operations in the Central African Republic,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[33] Alberto Cairo. The truthful art: data, charts, and maps for communication. New Riders, San Fran-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cisco, 2016.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[34] C Giovando, N Vanraes, I Kanellopoulos, and G Saio. The nature-GIS portal: a gateway for accessing geospatial data on protected areas and nature preservation in Europe. Technical report, Warsaw, Poland, jun 2004.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[35] Prof Stéphane Roche. UrbComp2012 Paper10.pdf. 2012.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[36] Kostas Kampourakis. Television and the genetic imaginary.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[37] Jacob Granger. ”Mass customisation” of neighborhood data can help hyperlocal news become more sustainable, sep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[38] Elijah Meeks. 2019 Was the Year Data Visualization Hit the Mainstream, dec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[39] Richard Nordquist. Exonyms and Endonyms, jan 2018.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[40] Dean Hintz and Craig Hantke. How government agencies are integrating &amp; delivering data for emergency response,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[41] Câmara Municipal de Lisboa. Boletim Municipal. Technical report, Câmara Municipal de Lisboa,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Lisboa,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[42] NGA: GNS Home.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[43] Ben Shneiderman. Data Visualization’s Breakthrough Moment in the COVID-19 Crisis, apr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[44] Katy Börner, Andreas Bueckle, and Michael Ginda. Data visualization literacy: Definitions, concep-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tual frameworks, exercises, and assessments. PNAS, 116(6):1857–1864, feb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[45] Yixuan Zhang, Kartik Chanana, and Cody Dunne. IDMVis: Temporal Event Sequence Visualization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for Type 1 Diabetes Treatment Decision Support. IEEE Transactions on Visualization and Computer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Graphics, 25(1):512–522, 2019.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References</a:t>
            </a:r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78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196752"/>
            <a:ext cx="6400800" cy="4442048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Framework:</a:t>
            </a:r>
            <a:r>
              <a:rPr lang="en-US" dirty="0">
                <a:solidFill>
                  <a:srgbClr val="9BBB59"/>
                </a:solidFill>
              </a:rPr>
              <a:t> Situation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063C2-6481-4427-93B2-4A6A4657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6" y="1124744"/>
            <a:ext cx="8497715" cy="498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196752"/>
            <a:ext cx="6400800" cy="4442048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Framework:</a:t>
            </a:r>
            <a:r>
              <a:rPr lang="en-US" dirty="0">
                <a:solidFill>
                  <a:srgbClr val="9BBB59"/>
                </a:solidFill>
              </a:rPr>
              <a:t> Status Quo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06C96-8DCA-4FF1-93FA-A718D136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74" y="1219200"/>
            <a:ext cx="8281048" cy="49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9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Framework: </a:t>
            </a:r>
            <a:r>
              <a:rPr lang="en-US" dirty="0">
                <a:solidFill>
                  <a:srgbClr val="9BBB59"/>
                </a:solidFill>
              </a:rPr>
              <a:t>Data 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DACD1-0F6C-4FBC-AFE5-1339931C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70" y="1556792"/>
            <a:ext cx="8437361" cy="42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04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920880" cy="4442048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BED62F"/>
                </a:solidFill>
              </a:rPr>
              <a:t>Is there value in integrating a spatial component to news databases?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The association of place will provide a new dimension of understanding of incident distribution at a local level.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Publishers integrating spatial news may provide an improved user experience to readers, researchers, and monitors.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>
                <a:solidFill>
                  <a:srgbClr val="5C676D"/>
                </a:solidFill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3385072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Publisher Input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EB852A-3DC7-4E84-970A-93A00028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00147"/>
            <a:ext cx="7725821" cy="45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63095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Context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EBB11-9CB2-4649-8A6C-87CDEF3E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8" y="1004870"/>
            <a:ext cx="7258103" cy="48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9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196752"/>
            <a:ext cx="6400800" cy="4442048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Search 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6A99A-5370-4FDA-9ECC-0F1C52F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91" y="1119170"/>
            <a:ext cx="7396217" cy="46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9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Dashboard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560C2-4218-4B39-B5F9-686E2E07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908721"/>
            <a:ext cx="8640369" cy="56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8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776864" cy="4442048"/>
          </a:xfrm>
        </p:spPr>
        <p:txBody>
          <a:bodyPr>
            <a:normAutofit fontScale="77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Literature/resource review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Specification of products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Establish the development environment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Request/receive data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Establish incident DB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Load gazetteers, POI, admin boundaries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Develop and test tools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Translate and load content options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Migrate site to the server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Test among stakeholders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Document results and plan future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</a:t>
            </a:r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7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539E74-BEFF-4611-AD33-15A93E27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17" y="908719"/>
            <a:ext cx="2322586" cy="23035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Corpora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141B6-095E-4E85-88A3-1A1DD695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71" y="908719"/>
            <a:ext cx="1962449" cy="40000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A4FEFC-A611-4A77-9041-122C87A3A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133" y="911964"/>
            <a:ext cx="1544155" cy="24569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FF6405-779F-4313-B443-FDE10D43B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316" y="908720"/>
            <a:ext cx="2199801" cy="2464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1CB867-8529-4E73-A4A0-5E06D9566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454" y="3465820"/>
            <a:ext cx="1140076" cy="1676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3C66F0-C751-488F-AF6F-6A6992E3D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947" y="916778"/>
            <a:ext cx="1922915" cy="24569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C4F677-ACBF-4515-A17D-DB1BA35F3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6656" y="3575243"/>
            <a:ext cx="925695" cy="3832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423B5D-7195-4322-8FF8-DF5E2B2C93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4368" y="3846303"/>
            <a:ext cx="539005" cy="5315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624C7B-C6DF-4528-8CC6-EFE5A47AF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6183" y="3592562"/>
            <a:ext cx="1232659" cy="519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D9C28A-EB9A-4B4C-955D-067993C4C3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9679" y="4581128"/>
            <a:ext cx="3293550" cy="159591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CE8D35B-E5D0-4A6C-B7E9-B7B4FB738E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8081" y="3304517"/>
            <a:ext cx="646428" cy="67289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BD07CA7-8AD6-4EC0-8462-F6485024627A}"/>
              </a:ext>
            </a:extLst>
          </p:cNvPr>
          <p:cNvSpPr/>
          <p:nvPr/>
        </p:nvSpPr>
        <p:spPr>
          <a:xfrm>
            <a:off x="738405" y="5173521"/>
            <a:ext cx="4824536" cy="767701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C676D"/>
                </a:solidFill>
              </a:rPr>
              <a:t>Title / Contents / Publication Date/ Source / Link</a:t>
            </a:r>
          </a:p>
          <a:p>
            <a:pPr algn="ctr"/>
            <a:r>
              <a:rPr lang="en-US" sz="1600" dirty="0">
                <a:solidFill>
                  <a:srgbClr val="5C676D"/>
                </a:solidFill>
              </a:rPr>
              <a:t>Times / Places / Author / Themes</a:t>
            </a:r>
          </a:p>
          <a:p>
            <a:pPr algn="ctr"/>
            <a:r>
              <a:rPr lang="en-US" sz="1200" dirty="0">
                <a:solidFill>
                  <a:srgbClr val="5C676D"/>
                </a:solidFill>
              </a:rPr>
              <a:t>Summary / Photo  / Section / Referenced articles / Related articles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0579022-87B9-4B17-B201-F513701F20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3688" y="4581128"/>
            <a:ext cx="1079057" cy="25870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F19D35-B589-48E9-A8A1-088FCDE96786}"/>
              </a:ext>
            </a:extLst>
          </p:cNvPr>
          <p:cNvSpPr/>
          <p:nvPr/>
        </p:nvSpPr>
        <p:spPr>
          <a:xfrm>
            <a:off x="3444692" y="4542816"/>
            <a:ext cx="1705851" cy="248260"/>
          </a:xfrm>
          <a:prstGeom prst="roundRec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BBB59"/>
                </a:solidFill>
              </a:rPr>
              <a:t>October 2020</a:t>
            </a:r>
            <a:endParaRPr lang="en-US" sz="1200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633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Base 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8B26A-ED49-4722-888F-DB1C7119A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8" t="2756" r="1438" b="3536"/>
          <a:stretch/>
        </p:blipFill>
        <p:spPr>
          <a:xfrm>
            <a:off x="880566" y="1196751"/>
            <a:ext cx="4621421" cy="308094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76BB8-4AD7-4211-A710-00DCD3E3D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t="649" r="2206" b="651"/>
          <a:stretch/>
        </p:blipFill>
        <p:spPr>
          <a:xfrm>
            <a:off x="6084168" y="1196751"/>
            <a:ext cx="2844316" cy="4383044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FE3D2-D2C2-4AEE-AB77-094DEDFCA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4675"/>
          <a:stretch/>
        </p:blipFill>
        <p:spPr>
          <a:xfrm>
            <a:off x="6808085" y="5736049"/>
            <a:ext cx="1396481" cy="504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FB92B-9AF5-40D4-B3C3-46EBE60B1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659" y="3501008"/>
            <a:ext cx="942982" cy="533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81BD78-2A66-429A-8FC5-9DDECA7DC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36" y="4725144"/>
            <a:ext cx="4320480" cy="13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F992D-FABF-47E3-96AA-805F9D1D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02" y="1111359"/>
            <a:ext cx="8455597" cy="3347511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Gazetteers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806E14-E6A2-4855-81C5-7DD054F3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240" y="1656271"/>
            <a:ext cx="1671650" cy="319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25A0BE-99C7-44D6-B429-2DD24F0DB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2060848"/>
            <a:ext cx="250896" cy="235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BBB60-0D91-48C7-92A1-7B40E28F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746" y="2088319"/>
            <a:ext cx="1296144" cy="20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7FD1E2-DDCA-4D91-819B-E27F40D61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84" y="3091149"/>
            <a:ext cx="2892401" cy="3212153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068949-DEEE-40DB-B5D6-26F7431EB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9712" y="5924614"/>
            <a:ext cx="1607824" cy="340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A09380-4FE4-434C-844C-C0850C561F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5560" y="3140968"/>
            <a:ext cx="3312806" cy="32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7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Methodology: </a:t>
            </a:r>
            <a:r>
              <a:rPr lang="en-US">
                <a:solidFill>
                  <a:srgbClr val="9BBB59"/>
                </a:solidFill>
              </a:rPr>
              <a:t>Data model</a:t>
            </a:r>
            <a:endParaRPr lang="en-US" dirty="0">
              <a:solidFill>
                <a:srgbClr val="9BBB5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9CD78-5F97-498E-8BFA-08103F18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268760"/>
            <a:ext cx="7628293" cy="46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6A44B404-BEEA-4DCC-8AE4-D290A4F92161}"/>
              </a:ext>
            </a:extLst>
          </p:cNvPr>
          <p:cNvSpPr/>
          <p:nvPr/>
        </p:nvSpPr>
        <p:spPr>
          <a:xfrm>
            <a:off x="9513106" y="5191760"/>
            <a:ext cx="13141966" cy="5383503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>
                <a:solidFill>
                  <a:srgbClr val="5C676D"/>
                </a:solidFill>
              </a:rPr>
              <a:t>Web App</a:t>
            </a:r>
          </a:p>
          <a:p>
            <a:r>
              <a:rPr lang="en-US">
                <a:solidFill>
                  <a:srgbClr val="5C676D"/>
                </a:solidFill>
              </a:rPr>
              <a:t>Spatial data backend: PostGIS, PostGreSQL</a:t>
            </a:r>
          </a:p>
          <a:p>
            <a:r>
              <a:rPr lang="en-US">
                <a:solidFill>
                  <a:srgbClr val="5C676D"/>
                </a:solidFill>
              </a:rPr>
              <a:t>GeoNode: GeoServer</a:t>
            </a:r>
          </a:p>
          <a:p>
            <a:r>
              <a:rPr lang="en-US">
                <a:solidFill>
                  <a:srgbClr val="5C676D"/>
                </a:solidFill>
              </a:rPr>
              <a:t>Client Libraries: Leaflet, OpenLayers, OpenSearch</a:t>
            </a:r>
          </a:p>
          <a:p>
            <a:r>
              <a:rPr lang="en-US">
                <a:solidFill>
                  <a:srgbClr val="5C676D"/>
                </a:solidFill>
              </a:rPr>
              <a:t>Language: Python, CSS</a:t>
            </a:r>
          </a:p>
          <a:p>
            <a:r>
              <a:rPr lang="en-US">
                <a:solidFill>
                  <a:srgbClr val="5C676D"/>
                </a:solidFill>
              </a:rPr>
              <a:t>WSGI Server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E58108-C0CB-43FC-99B4-7C2B293980FC}"/>
              </a:ext>
            </a:extLst>
          </p:cNvPr>
          <p:cNvSpPr/>
          <p:nvPr/>
        </p:nvSpPr>
        <p:spPr>
          <a:xfrm>
            <a:off x="9646310" y="5266665"/>
            <a:ext cx="5292547" cy="341892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>
                <a:solidFill>
                  <a:srgbClr val="5C676D"/>
                </a:solidFill>
              </a:rPr>
              <a:t>Input Tool</a:t>
            </a:r>
            <a:endParaRPr lang="en-US">
              <a:solidFill>
                <a:srgbClr val="5C676D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2A31C6-714E-46D8-B511-239CA00E4C13}"/>
              </a:ext>
            </a:extLst>
          </p:cNvPr>
          <p:cNvSpPr/>
          <p:nvPr/>
        </p:nvSpPr>
        <p:spPr>
          <a:xfrm>
            <a:off x="9728250" y="-359265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CML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853EC-32ED-41F0-9868-79F162D6FF5A}"/>
              </a:ext>
            </a:extLst>
          </p:cNvPr>
          <p:cNvSpPr/>
          <p:nvPr/>
        </p:nvSpPr>
        <p:spPr>
          <a:xfrm>
            <a:off x="11470655" y="2170688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COAP2019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1332C8-EAE4-4360-B269-8C74CF8BBC51}"/>
              </a:ext>
            </a:extLst>
          </p:cNvPr>
          <p:cNvSpPr/>
          <p:nvPr/>
        </p:nvSpPr>
        <p:spPr>
          <a:xfrm>
            <a:off x="9681503" y="3131858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Thematic extraction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455562-C5C1-4732-B997-8B41AC0A9490}"/>
              </a:ext>
            </a:extLst>
          </p:cNvPr>
          <p:cNvSpPr/>
          <p:nvPr/>
        </p:nvSpPr>
        <p:spPr>
          <a:xfrm>
            <a:off x="11456871" y="3128367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Integrate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01B6D8-3964-49CD-801D-147D3966D593}"/>
              </a:ext>
            </a:extLst>
          </p:cNvPr>
          <p:cNvSpPr/>
          <p:nvPr/>
        </p:nvSpPr>
        <p:spPr>
          <a:xfrm>
            <a:off x="11456871" y="4152306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Cull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489EA8-5C7D-4893-8916-8AFB2BEBBDCC}"/>
              </a:ext>
            </a:extLst>
          </p:cNvPr>
          <p:cNvSpPr/>
          <p:nvPr/>
        </p:nvSpPr>
        <p:spPr>
          <a:xfrm>
            <a:off x="11456871" y="5323412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Gazetteer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B00646-A2EB-4F68-9590-1D286F18C296}"/>
              </a:ext>
            </a:extLst>
          </p:cNvPr>
          <p:cNvSpPr/>
          <p:nvPr/>
        </p:nvSpPr>
        <p:spPr>
          <a:xfrm>
            <a:off x="21781912" y="-2073763"/>
            <a:ext cx="2520280" cy="1159771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5C676D"/>
                </a:solidFill>
              </a:rPr>
              <a:t>GeoNode</a:t>
            </a:r>
            <a:endParaRPr lang="en-US" b="1" dirty="0">
              <a:solidFill>
                <a:srgbClr val="5C676D"/>
              </a:solidFill>
            </a:endParaRPr>
          </a:p>
          <a:p>
            <a:pPr algn="ctr"/>
            <a:r>
              <a:rPr lang="en-US" dirty="0" err="1">
                <a:solidFill>
                  <a:srgbClr val="5C676D"/>
                </a:solidFill>
              </a:rPr>
              <a:t>GeoServer</a:t>
            </a:r>
            <a:endParaRPr lang="en-US" dirty="0">
              <a:solidFill>
                <a:srgbClr val="5C676D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82077-D067-403B-8584-73B9753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661" y="7693335"/>
            <a:ext cx="594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9EBF6E-C7CB-4D5E-921B-4C1A0C55E1A9}"/>
              </a:ext>
            </a:extLst>
          </p:cNvPr>
          <p:cNvSpPr/>
          <p:nvPr/>
        </p:nvSpPr>
        <p:spPr>
          <a:xfrm>
            <a:off x="11470655" y="1672380"/>
            <a:ext cx="1401011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GeoNames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A529BB-A871-4AC6-8608-B54641D94D36}"/>
              </a:ext>
            </a:extLst>
          </p:cNvPr>
          <p:cNvSpPr/>
          <p:nvPr/>
        </p:nvSpPr>
        <p:spPr>
          <a:xfrm>
            <a:off x="11474592" y="1169727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OSM PT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6B87C2-576E-4C06-B579-BE9B18E3013E}"/>
              </a:ext>
            </a:extLst>
          </p:cNvPr>
          <p:cNvSpPr/>
          <p:nvPr/>
        </p:nvSpPr>
        <p:spPr>
          <a:xfrm>
            <a:off x="11474592" y="-359265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CML Base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703BFBB-78EA-4F7E-B2A3-03B0A3B1A68B}"/>
              </a:ext>
            </a:extLst>
          </p:cNvPr>
          <p:cNvSpPr/>
          <p:nvPr/>
        </p:nvSpPr>
        <p:spPr>
          <a:xfrm>
            <a:off x="11474592" y="158567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Addresses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D317D9C-355A-47BA-9E18-B139EE2E8AAD}"/>
              </a:ext>
            </a:extLst>
          </p:cNvPr>
          <p:cNvSpPr/>
          <p:nvPr/>
        </p:nvSpPr>
        <p:spPr>
          <a:xfrm>
            <a:off x="11474592" y="665672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Bairros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030E648-9461-4437-821E-207FAA2B8FA6}"/>
              </a:ext>
            </a:extLst>
          </p:cNvPr>
          <p:cNvSpPr/>
          <p:nvPr/>
        </p:nvSpPr>
        <p:spPr>
          <a:xfrm>
            <a:off x="9681503" y="4153050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Corpora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2CB7FD5-C0E5-4FCC-B5F0-CF6FC7D6F15F}"/>
              </a:ext>
            </a:extLst>
          </p:cNvPr>
          <p:cNvCxnSpPr>
            <a:stCxn id="17" idx="3"/>
            <a:endCxn id="7" idx="0"/>
          </p:cNvCxnSpPr>
          <p:nvPr/>
        </p:nvCxnSpPr>
        <p:spPr>
          <a:xfrm flipH="1">
            <a:off x="12155408" y="-143241"/>
            <a:ext cx="716258" cy="3271608"/>
          </a:xfrm>
          <a:prstGeom prst="bentConnector4">
            <a:avLst>
              <a:gd name="adj1" fmla="val -31916"/>
              <a:gd name="adj2" fmla="val 926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5CA6F15-39FE-4D81-B13A-E69E3A5B42A1}"/>
              </a:ext>
            </a:extLst>
          </p:cNvPr>
          <p:cNvCxnSpPr>
            <a:cxnSpLocks/>
            <a:stCxn id="18" idx="3"/>
            <a:endCxn id="7" idx="0"/>
          </p:cNvCxnSpPr>
          <p:nvPr/>
        </p:nvCxnSpPr>
        <p:spPr>
          <a:xfrm flipH="1">
            <a:off x="12155408" y="374591"/>
            <a:ext cx="716258" cy="2753776"/>
          </a:xfrm>
          <a:prstGeom prst="bentConnector4">
            <a:avLst>
              <a:gd name="adj1" fmla="val -31916"/>
              <a:gd name="adj2" fmla="val 903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29CEC8F-1170-4B75-AA19-93DF48B0F058}"/>
              </a:ext>
            </a:extLst>
          </p:cNvPr>
          <p:cNvCxnSpPr>
            <a:cxnSpLocks/>
            <a:stCxn id="19" idx="3"/>
            <a:endCxn id="7" idx="0"/>
          </p:cNvCxnSpPr>
          <p:nvPr/>
        </p:nvCxnSpPr>
        <p:spPr>
          <a:xfrm flipH="1">
            <a:off x="12155408" y="881696"/>
            <a:ext cx="716258" cy="2246671"/>
          </a:xfrm>
          <a:prstGeom prst="bentConnector4">
            <a:avLst>
              <a:gd name="adj1" fmla="val -31916"/>
              <a:gd name="adj2" fmla="val 88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5FB2533-E2D8-41B6-8451-B167D0BF78E9}"/>
              </a:ext>
            </a:extLst>
          </p:cNvPr>
          <p:cNvCxnSpPr>
            <a:cxnSpLocks/>
            <a:stCxn id="16" idx="3"/>
            <a:endCxn id="7" idx="0"/>
          </p:cNvCxnSpPr>
          <p:nvPr/>
        </p:nvCxnSpPr>
        <p:spPr>
          <a:xfrm flipH="1">
            <a:off x="12155408" y="1385751"/>
            <a:ext cx="716258" cy="1742616"/>
          </a:xfrm>
          <a:prstGeom prst="bentConnector4">
            <a:avLst>
              <a:gd name="adj1" fmla="val -31916"/>
              <a:gd name="adj2" fmla="val 85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B37117A-9C59-4337-BE8A-6F74FBFD25B9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 flipH="1">
            <a:off x="12155408" y="1888404"/>
            <a:ext cx="716258" cy="1239963"/>
          </a:xfrm>
          <a:prstGeom prst="bentConnector4">
            <a:avLst>
              <a:gd name="adj1" fmla="val -31916"/>
              <a:gd name="adj2" fmla="val 78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41703B1-FC4A-4F5D-AD25-40095C0CC892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 flipH="1">
            <a:off x="12155408" y="2386712"/>
            <a:ext cx="712321" cy="741655"/>
          </a:xfrm>
          <a:prstGeom prst="bentConnector4">
            <a:avLst>
              <a:gd name="adj1" fmla="val -32092"/>
              <a:gd name="adj2" fmla="val 64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C2F40A9-C83E-4BB9-ACCE-25356A3B02B0}"/>
              </a:ext>
            </a:extLst>
          </p:cNvPr>
          <p:cNvSpPr/>
          <p:nvPr/>
        </p:nvSpPr>
        <p:spPr>
          <a:xfrm>
            <a:off x="9728250" y="158567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JFC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B44EC5D-A5C6-4CAD-98E2-4C9629438B09}"/>
              </a:ext>
            </a:extLst>
          </p:cNvPr>
          <p:cNvSpPr/>
          <p:nvPr/>
        </p:nvSpPr>
        <p:spPr>
          <a:xfrm>
            <a:off x="9728250" y="676399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JFE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802FD30-59B5-43CB-B552-9AFB9E760226}"/>
              </a:ext>
            </a:extLst>
          </p:cNvPr>
          <p:cNvSpPr/>
          <p:nvPr/>
        </p:nvSpPr>
        <p:spPr>
          <a:xfrm>
            <a:off x="9735142" y="1191376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Público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EC0753F-8103-4FDD-93C8-7E214868B8A1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10380040" y="-143241"/>
            <a:ext cx="745284" cy="3271608"/>
          </a:xfrm>
          <a:prstGeom prst="bentConnector4">
            <a:avLst>
              <a:gd name="adj1" fmla="val -30673"/>
              <a:gd name="adj2" fmla="val 611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1ECCE14D-CD12-4701-ADF7-C3F89B0E775D}"/>
              </a:ext>
            </a:extLst>
          </p:cNvPr>
          <p:cNvCxnSpPr>
            <a:cxnSpLocks/>
            <a:stCxn id="60" idx="3"/>
            <a:endCxn id="6" idx="0"/>
          </p:cNvCxnSpPr>
          <p:nvPr/>
        </p:nvCxnSpPr>
        <p:spPr>
          <a:xfrm flipH="1">
            <a:off x="10380040" y="374591"/>
            <a:ext cx="745284" cy="2757267"/>
          </a:xfrm>
          <a:prstGeom prst="bentConnector4">
            <a:avLst>
              <a:gd name="adj1" fmla="val -30673"/>
              <a:gd name="adj2" fmla="val 539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D5FE74-041A-462D-B26F-60C3450C06C8}"/>
              </a:ext>
            </a:extLst>
          </p:cNvPr>
          <p:cNvCxnSpPr>
            <a:cxnSpLocks/>
            <a:stCxn id="61" idx="3"/>
            <a:endCxn id="6" idx="0"/>
          </p:cNvCxnSpPr>
          <p:nvPr/>
        </p:nvCxnSpPr>
        <p:spPr>
          <a:xfrm flipH="1">
            <a:off x="10380040" y="892423"/>
            <a:ext cx="745284" cy="2239435"/>
          </a:xfrm>
          <a:prstGeom prst="bentConnector4">
            <a:avLst>
              <a:gd name="adj1" fmla="val -30673"/>
              <a:gd name="adj2" fmla="val 430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D6D1188-3574-4608-8462-A7D687F93215}"/>
              </a:ext>
            </a:extLst>
          </p:cNvPr>
          <p:cNvCxnSpPr>
            <a:cxnSpLocks/>
            <a:stCxn id="62" idx="3"/>
            <a:endCxn id="6" idx="0"/>
          </p:cNvCxnSpPr>
          <p:nvPr/>
        </p:nvCxnSpPr>
        <p:spPr>
          <a:xfrm flipH="1">
            <a:off x="10380040" y="1407400"/>
            <a:ext cx="752176" cy="1724458"/>
          </a:xfrm>
          <a:prstGeom prst="bentConnector4">
            <a:avLst>
              <a:gd name="adj1" fmla="val -30392"/>
              <a:gd name="adj2" fmla="val 2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A67FFAC-C4E3-4BF2-AB34-4EC12E1392DD}"/>
              </a:ext>
            </a:extLst>
          </p:cNvPr>
          <p:cNvSpPr/>
          <p:nvPr/>
        </p:nvSpPr>
        <p:spPr>
          <a:xfrm>
            <a:off x="9680084" y="6460380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Geo-matching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52D1056-5B8D-443D-AA6C-0D6372EED8CF}"/>
              </a:ext>
            </a:extLst>
          </p:cNvPr>
          <p:cNvSpPr/>
          <p:nvPr/>
        </p:nvSpPr>
        <p:spPr>
          <a:xfrm>
            <a:off x="11456870" y="7634084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Gazeeter footprints</a:t>
            </a: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6051F99-8688-4F8E-BDB6-E676273BECB0}"/>
              </a:ext>
            </a:extLst>
          </p:cNvPr>
          <p:cNvSpPr/>
          <p:nvPr/>
        </p:nvSpPr>
        <p:spPr>
          <a:xfrm>
            <a:off x="11334350" y="6524199"/>
            <a:ext cx="1642115" cy="741655"/>
          </a:xfrm>
          <a:prstGeom prst="triangle">
            <a:avLst/>
          </a:prstGeom>
          <a:solidFill>
            <a:srgbClr val="5C67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Place exists?</a:t>
            </a:r>
          </a:p>
          <a:p>
            <a:pPr algn="ctr"/>
            <a:endParaRPr lang="en-US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5374B35-FD0E-4920-B384-771D2AFDBC53}"/>
              </a:ext>
            </a:extLst>
          </p:cNvPr>
          <p:cNvSpPr/>
          <p:nvPr/>
        </p:nvSpPr>
        <p:spPr>
          <a:xfrm>
            <a:off x="13394802" y="6456441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Manual footprints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3C58C6E-8B14-48CA-A339-27D1A7D524D0}"/>
              </a:ext>
            </a:extLst>
          </p:cNvPr>
          <p:cNvSpPr/>
          <p:nvPr/>
        </p:nvSpPr>
        <p:spPr>
          <a:xfrm>
            <a:off x="15238249" y="7634084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Geo-Corpora DB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E0F1A86-7950-41FA-86D9-4A7DD62EECF9}"/>
              </a:ext>
            </a:extLst>
          </p:cNvPr>
          <p:cNvSpPr/>
          <p:nvPr/>
        </p:nvSpPr>
        <p:spPr>
          <a:xfrm>
            <a:off x="13390646" y="5323411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Enrich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C4EDCBD-1476-48AA-B3D3-FE9AD544A5FE}"/>
              </a:ext>
            </a:extLst>
          </p:cNvPr>
          <p:cNvSpPr/>
          <p:nvPr/>
        </p:nvSpPr>
        <p:spPr>
          <a:xfrm>
            <a:off x="15238089" y="9355675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Establish SpatialDB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690F90-5448-4EF9-9A24-0F0239C3EF5B}"/>
              </a:ext>
            </a:extLst>
          </p:cNvPr>
          <p:cNvCxnSpPr>
            <a:cxnSpLocks/>
            <a:stCxn id="39" idx="0"/>
            <a:endCxn id="78" idx="2"/>
          </p:cNvCxnSpPr>
          <p:nvPr/>
        </p:nvCxnSpPr>
        <p:spPr>
          <a:xfrm flipV="1">
            <a:off x="15936626" y="8498181"/>
            <a:ext cx="160" cy="857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321976-8A54-4920-893B-75E1E73B8EE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2155408" y="3992464"/>
            <a:ext cx="0" cy="15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FB0DA8-9398-493F-A46E-9041B2F273E6}"/>
              </a:ext>
            </a:extLst>
          </p:cNvPr>
          <p:cNvCxnSpPr>
            <a:stCxn id="6" idx="2"/>
            <a:endCxn id="20" idx="0"/>
          </p:cNvCxnSpPr>
          <p:nvPr/>
        </p:nvCxnSpPr>
        <p:spPr>
          <a:xfrm>
            <a:off x="10380040" y="3995955"/>
            <a:ext cx="0" cy="15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FAA719-79B6-45CA-A604-AECA63C648F6}"/>
              </a:ext>
            </a:extLst>
          </p:cNvPr>
          <p:cNvCxnSpPr>
            <a:stCxn id="20" idx="2"/>
            <a:endCxn id="74" idx="0"/>
          </p:cNvCxnSpPr>
          <p:nvPr/>
        </p:nvCxnSpPr>
        <p:spPr>
          <a:xfrm flipH="1">
            <a:off x="10378621" y="5017147"/>
            <a:ext cx="1419" cy="1443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AE8E18-A362-4816-AC09-F62400BF06D4}"/>
              </a:ext>
            </a:extLst>
          </p:cNvPr>
          <p:cNvCxnSpPr>
            <a:stCxn id="74" idx="3"/>
            <a:endCxn id="73" idx="1"/>
          </p:cNvCxnSpPr>
          <p:nvPr/>
        </p:nvCxnSpPr>
        <p:spPr>
          <a:xfrm>
            <a:off x="11077158" y="6892429"/>
            <a:ext cx="667721" cy="2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6CC9BE-0539-4F35-84FE-33F51D5C3C0E}"/>
              </a:ext>
            </a:extLst>
          </p:cNvPr>
          <p:cNvCxnSpPr>
            <a:stCxn id="11" idx="2"/>
            <a:endCxn id="73" idx="0"/>
          </p:cNvCxnSpPr>
          <p:nvPr/>
        </p:nvCxnSpPr>
        <p:spPr>
          <a:xfrm>
            <a:off x="12155408" y="6187509"/>
            <a:ext cx="0" cy="33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C04D92-301D-4056-B65B-A592B9C637D6}"/>
              </a:ext>
            </a:extLst>
          </p:cNvPr>
          <p:cNvCxnSpPr>
            <a:stCxn id="73" idx="3"/>
            <a:endCxn id="75" idx="0"/>
          </p:cNvCxnSpPr>
          <p:nvPr/>
        </p:nvCxnSpPr>
        <p:spPr>
          <a:xfrm flipH="1">
            <a:off x="12155407" y="7265854"/>
            <a:ext cx="1" cy="368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738EF2-1EAE-4436-9C0F-4C304D0FAE44}"/>
              </a:ext>
            </a:extLst>
          </p:cNvPr>
          <p:cNvCxnSpPr>
            <a:stCxn id="73" idx="5"/>
            <a:endCxn id="77" idx="1"/>
          </p:cNvCxnSpPr>
          <p:nvPr/>
        </p:nvCxnSpPr>
        <p:spPr>
          <a:xfrm flipV="1">
            <a:off x="12565936" y="6888490"/>
            <a:ext cx="828866" cy="6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506C9F4-D11E-44F7-8864-9A5B52392D5F}"/>
              </a:ext>
            </a:extLst>
          </p:cNvPr>
          <p:cNvCxnSpPr>
            <a:stCxn id="75" idx="3"/>
            <a:endCxn id="78" idx="1"/>
          </p:cNvCxnSpPr>
          <p:nvPr/>
        </p:nvCxnSpPr>
        <p:spPr>
          <a:xfrm>
            <a:off x="12853944" y="8066133"/>
            <a:ext cx="23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8D100CF-3775-47A1-9ECF-C73E475B2AAA}"/>
              </a:ext>
            </a:extLst>
          </p:cNvPr>
          <p:cNvCxnSpPr>
            <a:stCxn id="79" idx="1"/>
            <a:endCxn id="11" idx="3"/>
          </p:cNvCxnSpPr>
          <p:nvPr/>
        </p:nvCxnSpPr>
        <p:spPr>
          <a:xfrm flipH="1">
            <a:off x="12853945" y="5755460"/>
            <a:ext cx="5367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DC9F602-001A-463B-81E6-EE26A7E1ED22}"/>
              </a:ext>
            </a:extLst>
          </p:cNvPr>
          <p:cNvCxnSpPr>
            <a:stCxn id="77" idx="0"/>
            <a:endCxn id="79" idx="2"/>
          </p:cNvCxnSpPr>
          <p:nvPr/>
        </p:nvCxnSpPr>
        <p:spPr>
          <a:xfrm flipH="1" flipV="1">
            <a:off x="14089183" y="6187508"/>
            <a:ext cx="4156" cy="26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84D7ACB-8959-460F-B344-0F6776AB07E5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12155408" y="5016403"/>
            <a:ext cx="0" cy="307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0E05EA90-752A-4B1A-89B8-679596F7AF68}"/>
              </a:ext>
            </a:extLst>
          </p:cNvPr>
          <p:cNvSpPr/>
          <p:nvPr/>
        </p:nvSpPr>
        <p:spPr>
          <a:xfrm>
            <a:off x="18308602" y="-1745970"/>
            <a:ext cx="2517782" cy="69447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rgbClr val="5C676D"/>
                </a:solidFill>
              </a:rPr>
              <a:t>Spatial Data Backend: </a:t>
            </a:r>
            <a:r>
              <a:rPr lang="en-US" dirty="0" err="1">
                <a:solidFill>
                  <a:srgbClr val="5C676D"/>
                </a:solidFill>
              </a:rPr>
              <a:t>PostGIS</a:t>
            </a:r>
            <a:r>
              <a:rPr lang="en-US" dirty="0">
                <a:solidFill>
                  <a:srgbClr val="5C676D"/>
                </a:solidFill>
              </a:rPr>
              <a:t> </a:t>
            </a:r>
            <a:r>
              <a:rPr lang="en-US" dirty="0" err="1">
                <a:solidFill>
                  <a:srgbClr val="5C676D"/>
                </a:solidFill>
              </a:rPr>
              <a:t>PostGreSQL</a:t>
            </a:r>
            <a:endParaRPr lang="en-US" dirty="0">
              <a:solidFill>
                <a:srgbClr val="5C676D"/>
              </a:solidFill>
            </a:endParaRP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8237F6B7-900B-4CC2-87CF-270B9C422DB8}"/>
              </a:ext>
            </a:extLst>
          </p:cNvPr>
          <p:cNvCxnSpPr>
            <a:cxnSpLocks/>
            <a:stCxn id="77" idx="2"/>
            <a:endCxn id="78" idx="1"/>
          </p:cNvCxnSpPr>
          <p:nvPr/>
        </p:nvCxnSpPr>
        <p:spPr>
          <a:xfrm rot="16200000" flipH="1">
            <a:off x="14292997" y="7120880"/>
            <a:ext cx="745595" cy="1144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1593CC7-E86B-4032-B1E0-3BAA3167F4A2}"/>
              </a:ext>
            </a:extLst>
          </p:cNvPr>
          <p:cNvSpPr/>
          <p:nvPr/>
        </p:nvSpPr>
        <p:spPr>
          <a:xfrm>
            <a:off x="16934612" y="5266665"/>
            <a:ext cx="5292547" cy="341892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>
                <a:solidFill>
                  <a:srgbClr val="5C676D"/>
                </a:solidFill>
              </a:rPr>
              <a:t>Visualization Tool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255EA54-1674-48B2-8D38-42835FD4F5F9}"/>
              </a:ext>
            </a:extLst>
          </p:cNvPr>
          <p:cNvSpPr/>
          <p:nvPr/>
        </p:nvSpPr>
        <p:spPr>
          <a:xfrm>
            <a:off x="13962133" y="0"/>
            <a:ext cx="8692939" cy="5199327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>
              <a:solidFill>
                <a:srgbClr val="5C676D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ED341BD-5B37-4FE5-AC43-52EA3C9E89D4}"/>
              </a:ext>
            </a:extLst>
          </p:cNvPr>
          <p:cNvSpPr/>
          <p:nvPr/>
        </p:nvSpPr>
        <p:spPr>
          <a:xfrm>
            <a:off x="14316446" y="182841"/>
            <a:ext cx="3240359" cy="4555017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>
                <a:solidFill>
                  <a:srgbClr val="5C676D"/>
                </a:solidFill>
              </a:rPr>
              <a:t>GeoContext Tool</a:t>
            </a:r>
            <a:endParaRPr lang="en-US">
              <a:solidFill>
                <a:srgbClr val="5C676D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43F58C3-54BF-4879-BCDB-E8978D89EC9F}"/>
              </a:ext>
            </a:extLst>
          </p:cNvPr>
          <p:cNvSpPr/>
          <p:nvPr/>
        </p:nvSpPr>
        <p:spPr>
          <a:xfrm>
            <a:off x="18060713" y="182841"/>
            <a:ext cx="4180598" cy="454337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>
                <a:solidFill>
                  <a:srgbClr val="5C676D"/>
                </a:solidFill>
              </a:rPr>
              <a:t>Dashboard Tool</a:t>
            </a:r>
            <a:endParaRPr lang="en-US">
              <a:solidFill>
                <a:srgbClr val="5C676D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B26157D-9E1B-45B6-BADD-E6EA005D2CB6}"/>
              </a:ext>
            </a:extLst>
          </p:cNvPr>
          <p:cNvCxnSpPr>
            <a:stCxn id="78" idx="0"/>
            <a:endCxn id="112" idx="2"/>
          </p:cNvCxnSpPr>
          <p:nvPr/>
        </p:nvCxnSpPr>
        <p:spPr>
          <a:xfrm flipH="1" flipV="1">
            <a:off x="15936626" y="4737858"/>
            <a:ext cx="160" cy="289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65E23F3E-8F5A-4628-94C8-0D478983D48E}"/>
              </a:ext>
            </a:extLst>
          </p:cNvPr>
          <p:cNvCxnSpPr>
            <a:cxnSpLocks/>
            <a:stCxn id="78" idx="0"/>
            <a:endCxn id="113" idx="2"/>
          </p:cNvCxnSpPr>
          <p:nvPr/>
        </p:nvCxnSpPr>
        <p:spPr>
          <a:xfrm rot="5400000" flipH="1" flipV="1">
            <a:off x="16589963" y="4073035"/>
            <a:ext cx="2907873" cy="4214226"/>
          </a:xfrm>
          <a:prstGeom prst="bentConnector3">
            <a:avLst>
              <a:gd name="adj1" fmla="val 880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D4754DF-E359-4DCB-AB97-B5314C3743D5}"/>
              </a:ext>
            </a:extLst>
          </p:cNvPr>
          <p:cNvCxnSpPr>
            <a:stCxn id="78" idx="3"/>
          </p:cNvCxnSpPr>
          <p:nvPr/>
        </p:nvCxnSpPr>
        <p:spPr>
          <a:xfrm flipV="1">
            <a:off x="16635323" y="8066132"/>
            <a:ext cx="2992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C54089D-6109-404D-84E8-6A9A16A5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88" y="1054610"/>
            <a:ext cx="6277021" cy="5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10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Literature resources accumulated and reviewed.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5C676D"/>
                </a:solidFill>
              </a:rPr>
              <a:t>Finalize draft. Engage programming advisor.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Corpora sample data collection complete with coherence to a single data model style</a:t>
            </a:r>
            <a:r>
              <a:rPr lang="en-US" sz="2400" dirty="0">
                <a:solidFill>
                  <a:srgbClr val="5C676D"/>
                </a:solidFill>
              </a:rPr>
              <a:t>. Establish </a:t>
            </a:r>
            <a:r>
              <a:rPr lang="en-US" sz="2400" dirty="0" err="1">
                <a:solidFill>
                  <a:srgbClr val="5C676D"/>
                </a:solidFill>
              </a:rPr>
              <a:t>GeoCorpora</a:t>
            </a:r>
            <a:r>
              <a:rPr lang="en-US" sz="2400" dirty="0">
                <a:solidFill>
                  <a:srgbClr val="5C676D"/>
                </a:solidFill>
              </a:rPr>
              <a:t> DB.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9BBB59"/>
                </a:solidFill>
              </a:rPr>
              <a:t>Basemaps</a:t>
            </a:r>
            <a:r>
              <a:rPr lang="en-US" sz="2400" dirty="0">
                <a:solidFill>
                  <a:srgbClr val="9BBB59"/>
                </a:solidFill>
              </a:rPr>
              <a:t> (COAP, CML) included. </a:t>
            </a:r>
            <a:r>
              <a:rPr lang="en-US" sz="2400" dirty="0">
                <a:solidFill>
                  <a:srgbClr val="5C676D"/>
                </a:solidFill>
              </a:rPr>
              <a:t>Address and Bairro gazetteer.</a:t>
            </a:r>
            <a:r>
              <a:rPr lang="en-US" sz="2400" dirty="0">
                <a:solidFill>
                  <a:srgbClr val="9BBB59"/>
                </a:solidFill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Gazetteer data (</a:t>
            </a:r>
            <a:r>
              <a:rPr lang="en-US" sz="2400" dirty="0" err="1">
                <a:solidFill>
                  <a:srgbClr val="9BBB59"/>
                </a:solidFill>
              </a:rPr>
              <a:t>GeoNames</a:t>
            </a:r>
            <a:r>
              <a:rPr lang="en-US" sz="2400" dirty="0">
                <a:solidFill>
                  <a:srgbClr val="9BBB59"/>
                </a:solidFill>
              </a:rPr>
              <a:t>, OSM PT) loaded. </a:t>
            </a:r>
            <a:r>
              <a:rPr lang="en-US" sz="2400" dirty="0">
                <a:solidFill>
                  <a:srgbClr val="5C676D"/>
                </a:solidFill>
              </a:rPr>
              <a:t>Integrate and cull full gazetteer.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Updated data model. </a:t>
            </a:r>
            <a:r>
              <a:rPr lang="en-US" sz="2400" dirty="0">
                <a:solidFill>
                  <a:srgbClr val="5C676D"/>
                </a:solidFill>
              </a:rPr>
              <a:t>Validate.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Collaboration with a hyperlocal news project in Lisbon. </a:t>
            </a:r>
            <a:r>
              <a:rPr lang="en-US" sz="2400" dirty="0">
                <a:solidFill>
                  <a:srgbClr val="5C676D"/>
                </a:solidFill>
              </a:rPr>
              <a:t>Build plugin.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Status: </a:t>
            </a:r>
            <a:r>
              <a:rPr lang="en-US" dirty="0">
                <a:solidFill>
                  <a:srgbClr val="9BBB59"/>
                </a:solidFill>
              </a:rPr>
              <a:t>Momentum</a:t>
            </a:r>
          </a:p>
        </p:txBody>
      </p:sp>
    </p:spTree>
    <p:extLst>
      <p:ext uri="{BB962C8B-B14F-4D97-AF65-F5344CB8AC3E}">
        <p14:creationId xmlns:p14="http://schemas.microsoft.com/office/powerpoint/2010/main" val="298717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116" y="1484784"/>
            <a:ext cx="6426156" cy="3312368"/>
          </a:xfrm>
        </p:spPr>
        <p:txBody>
          <a:bodyPr wrap="square" lIns="0" tIns="0" rIns="0" bIns="0" anchor="ctr" anchorCtr="0">
            <a:noAutofit/>
          </a:bodyPr>
          <a:lstStyle/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Thank you!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Discussion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66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40855" y="4755642"/>
            <a:ext cx="6426156" cy="11521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Address: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Campus de Campolide, 1070-312 Lisboa, Portugal</a:t>
            </a:r>
          </a:p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Tel: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+351 213 828 610  |  </a:t>
            </a:r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Fax: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+351 213 828 611</a:t>
            </a:r>
          </a:p>
          <a:p>
            <a:pPr marL="342900" indent="-342900" algn="l">
              <a:buClr>
                <a:srgbClr val="BED62F"/>
              </a:buClr>
              <a:buFont typeface="Wingdings" pitchFamily="2" charset="2"/>
              <a:buChar char="§"/>
            </a:pPr>
            <a:endParaRPr lang="en-US" sz="1600" dirty="0">
              <a:solidFill>
                <a:prstClr val="white"/>
              </a:solidFill>
              <a:latin typeface="Circular Std Book" pitchFamily="34" charset="0"/>
              <a:cs typeface="Circular Std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66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What to present during </a:t>
            </a:r>
            <a:r>
              <a:rPr lang="en-US" sz="2400" dirty="0">
                <a:solidFill>
                  <a:srgbClr val="9BBB59"/>
                </a:solidFill>
              </a:rPr>
              <a:t>ANALYSIS AND RESULTS </a:t>
            </a:r>
            <a:r>
              <a:rPr lang="en-US" sz="2400" dirty="0">
                <a:solidFill>
                  <a:srgbClr val="5C676D"/>
                </a:solidFill>
              </a:rPr>
              <a:t>meeting?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Status: </a:t>
            </a:r>
            <a:r>
              <a:rPr lang="en-US" dirty="0">
                <a:solidFill>
                  <a:srgbClr val="9BBB59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14169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10746</TotalTime>
  <Words>1803</Words>
  <Application>Microsoft Office PowerPoint</Application>
  <PresentationFormat>On-screen Show (4:3)</PresentationFormat>
  <Paragraphs>171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Circular Std Black</vt:lpstr>
      <vt:lpstr>Circular Std Book</vt:lpstr>
      <vt:lpstr>CMR10</vt:lpstr>
      <vt:lpstr>CMR9</vt:lpstr>
      <vt:lpstr>Wingdings</vt:lpstr>
      <vt:lpstr>Office Theme</vt:lpstr>
      <vt:lpstr>Spatial News</vt:lpstr>
      <vt:lpstr>Data: Corpora</vt:lpstr>
      <vt:lpstr>Data: Base maps</vt:lpstr>
      <vt:lpstr>Data: Gazetteers</vt:lpstr>
      <vt:lpstr>Methodology: Data model</vt:lpstr>
      <vt:lpstr>Methodology: ?</vt:lpstr>
      <vt:lpstr>Status: Momentum</vt:lpstr>
      <vt:lpstr>PowerPoint Presentation</vt:lpstr>
      <vt:lpstr>Status: Questions</vt:lpstr>
      <vt:lpstr>References</vt:lpstr>
      <vt:lpstr>Framework: Situation</vt:lpstr>
      <vt:lpstr>Framework: Status Quo</vt:lpstr>
      <vt:lpstr>Framework: Data Flow</vt:lpstr>
      <vt:lpstr>Hypothesis</vt:lpstr>
      <vt:lpstr>Objectives: Publisher Input Tool</vt:lpstr>
      <vt:lpstr>Objectives: Context Map</vt:lpstr>
      <vt:lpstr>Objectives: Search Tool</vt:lpstr>
      <vt:lpstr>Objectives: Dashboard Tool</vt:lpstr>
      <vt:lpstr>Methodology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Dados Informação Conhecimento</dc:title>
  <dc:creator>P150EM</dc:creator>
  <cp:lastModifiedBy>calliewentling calliewentling</cp:lastModifiedBy>
  <cp:revision>368</cp:revision>
  <cp:lastPrinted>2016-06-16T23:41:57Z</cp:lastPrinted>
  <dcterms:created xsi:type="dcterms:W3CDTF">2015-05-18T11:43:24Z</dcterms:created>
  <dcterms:modified xsi:type="dcterms:W3CDTF">2021-07-29T20:45:07Z</dcterms:modified>
</cp:coreProperties>
</file>